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27.02.2017</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27.02.2017</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27.02.2017</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5214950"/>
            <a:ext cx="8305800" cy="1143000"/>
          </a:xfrm>
        </p:spPr>
        <p:txBody>
          <a:bodyPr/>
          <a:lstStyle/>
          <a:p>
            <a:pPr algn="r"/>
            <a:r>
              <a:rPr lang="en-US" i="1" u="sng" dirty="0" err="1" smtClean="0"/>
              <a:t>Made:Edward</a:t>
            </a:r>
            <a:r>
              <a:rPr lang="en-US" i="1" u="sng" dirty="0" smtClean="0"/>
              <a:t> </a:t>
            </a:r>
            <a:r>
              <a:rPr lang="en-US" i="1" u="sng" dirty="0" err="1" smtClean="0"/>
              <a:t>Soldatkin</a:t>
            </a:r>
            <a:endParaRPr lang="en-US" i="1" u="sng" dirty="0" smtClean="0"/>
          </a:p>
          <a:p>
            <a:pPr algn="r"/>
            <a:r>
              <a:rPr lang="en-US" i="1" u="sng" dirty="0" err="1" smtClean="0"/>
              <a:t>Makarov</a:t>
            </a:r>
            <a:r>
              <a:rPr lang="en-US" i="1" u="sng" dirty="0" smtClean="0"/>
              <a:t> </a:t>
            </a:r>
            <a:r>
              <a:rPr lang="en-US" i="1" u="sng" dirty="0" err="1" smtClean="0"/>
              <a:t>Yaroslav</a:t>
            </a:r>
            <a:endParaRPr lang="ru-RU" i="1" u="sng" dirty="0"/>
          </a:p>
        </p:txBody>
      </p:sp>
      <p:sp>
        <p:nvSpPr>
          <p:cNvPr id="2" name="Заголовок 1"/>
          <p:cNvSpPr>
            <a:spLocks noGrp="1"/>
          </p:cNvSpPr>
          <p:nvPr>
            <p:ph type="ctrTitle"/>
          </p:nvPr>
        </p:nvSpPr>
        <p:spPr/>
        <p:txBody>
          <a:bodyPr/>
          <a:lstStyle/>
          <a:p>
            <a:r>
              <a:rPr i="1" u="sng" smtClean="0">
                <a:effectLst>
                  <a:outerShdw blurRad="38100" dist="38100" dir="2700000" algn="tl">
                    <a:srgbClr val="000000">
                      <a:alpha val="43137"/>
                    </a:srgbClr>
                  </a:outerShdw>
                </a:effectLst>
              </a:rPr>
              <a:t>Trojan war</a:t>
            </a:r>
            <a:endParaRPr lang="ru-RU"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9_Osada-Troi.jpg"/>
          <p:cNvPicPr>
            <a:picLocks noGrp="1" noChangeAspect="1"/>
          </p:cNvPicPr>
          <p:nvPr>
            <p:ph idx="1"/>
          </p:nvPr>
        </p:nvPicPr>
        <p:blipFill>
          <a:blip r:embed="rId2"/>
          <a:stretch>
            <a:fillRect/>
          </a:stretch>
        </p:blipFill>
        <p:spPr>
          <a:xfrm>
            <a:off x="1143000" y="1524000"/>
            <a:ext cx="6858000" cy="4572000"/>
          </a:xfrm>
          <a:prstGeom prst="rect">
            <a:avLst/>
          </a:prstGeom>
          <a:ln w="88900" cap="sq" cmpd="thickThin">
            <a:solidFill>
              <a:srgbClr val="000000"/>
            </a:solidFill>
            <a:prstDash val="solid"/>
            <a:miter lim="800000"/>
          </a:ln>
          <a:effectLst>
            <a:innerShdw blurRad="76200">
              <a:srgbClr val="000000"/>
            </a:innerShdw>
          </a:effectLst>
        </p:spPr>
      </p:pic>
      <p:sp>
        <p:nvSpPr>
          <p:cNvPr id="3" name="Заголовок 2"/>
          <p:cNvSpPr>
            <a:spLocks noGrp="1"/>
          </p:cNvSpPr>
          <p:nvPr>
            <p:ph type="title"/>
          </p:nvPr>
        </p:nvSpPr>
        <p:spPr/>
        <p:txBody>
          <a:bodyPr/>
          <a:lstStyle/>
          <a:p>
            <a:pPr algn="ctr"/>
            <a:r>
              <a:rPr i="1" u="sng" smtClean="0">
                <a:effectLst>
                  <a:outerShdw blurRad="38100" dist="38100" dir="2700000" algn="tl">
                    <a:srgbClr val="000000">
                      <a:alpha val="43137"/>
                    </a:srgbClr>
                  </a:outerShdw>
                </a:effectLst>
              </a:rPr>
              <a:t>T</a:t>
            </a:r>
            <a:r>
              <a:rPr i="1" u="sng" smtClean="0">
                <a:effectLst>
                  <a:outerShdw blurRad="38100" dist="38100" dir="2700000" algn="tl">
                    <a:srgbClr val="000000">
                      <a:alpha val="43137"/>
                    </a:srgbClr>
                  </a:outerShdw>
                </a:effectLst>
              </a:rPr>
              <a:t>he </a:t>
            </a:r>
            <a:r>
              <a:rPr i="1" u="sng" smtClean="0">
                <a:effectLst>
                  <a:outerShdw blurRad="38100" dist="38100" dir="2700000" algn="tl">
                    <a:srgbClr val="000000">
                      <a:alpha val="43137"/>
                    </a:srgbClr>
                  </a:outerShdw>
                </a:effectLst>
              </a:rPr>
              <a:t>outbreak of war</a:t>
            </a:r>
            <a:endParaRPr lang="ru-RU"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i="1" u="sng" smtClean="0">
                <a:effectLst>
                  <a:outerShdw blurRad="38100" dist="38100" dir="2700000" algn="tl">
                    <a:srgbClr val="000000">
                      <a:alpha val="43137"/>
                    </a:srgbClr>
                  </a:outerShdw>
                </a:effectLst>
              </a:rPr>
              <a:t>War of the Trojans and the Greeks</a:t>
            </a:r>
            <a:endParaRPr lang="ru-RU" i="1" u="sng" dirty="0">
              <a:effectLst>
                <a:outerShdw blurRad="38100" dist="38100" dir="2700000" algn="tl">
                  <a:srgbClr val="000000">
                    <a:alpha val="43137"/>
                  </a:srgbClr>
                </a:outerShdw>
              </a:effectLst>
            </a:endParaRPr>
          </a:p>
        </p:txBody>
      </p:sp>
      <p:pic>
        <p:nvPicPr>
          <p:cNvPr id="5" name="Содержимое 4" descr="1-5.jpg"/>
          <p:cNvPicPr>
            <a:picLocks noGrp="1" noChangeAspect="1"/>
          </p:cNvPicPr>
          <p:nvPr>
            <p:ph sz="half" idx="1"/>
          </p:nvPr>
        </p:nvPicPr>
        <p:blipFill>
          <a:blip r:embed="rId2" cstate="print"/>
          <a:stretch>
            <a:fillRect/>
          </a:stretch>
        </p:blipFill>
        <p:spPr>
          <a:xfrm>
            <a:off x="457200" y="2214554"/>
            <a:ext cx="4059238"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Содержимое 5" descr="1a55548f35.jpg"/>
          <p:cNvPicPr>
            <a:picLocks noGrp="1" noChangeAspect="1"/>
          </p:cNvPicPr>
          <p:nvPr>
            <p:ph sz="half" idx="2"/>
          </p:nvPr>
        </p:nvPicPr>
        <p:blipFill>
          <a:blip r:embed="rId3"/>
          <a:stretch>
            <a:fillRect/>
          </a:stretch>
        </p:blipFill>
        <p:spPr>
          <a:xfrm>
            <a:off x="4648200" y="2214555"/>
            <a:ext cx="4059238" cy="3149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04111671825.381094.jpg"/>
          <p:cNvPicPr>
            <a:picLocks noGrp="1" noChangeAspect="1"/>
          </p:cNvPicPr>
          <p:nvPr>
            <p:ph idx="1"/>
          </p:nvPr>
        </p:nvPicPr>
        <p:blipFill>
          <a:blip r:embed="rId2"/>
          <a:stretch>
            <a:fillRect/>
          </a:stretch>
        </p:blipFill>
        <p:spPr>
          <a:xfrm>
            <a:off x="1494692" y="1524000"/>
            <a:ext cx="6154615"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Заголовок 2"/>
          <p:cNvSpPr>
            <a:spLocks noGrp="1"/>
          </p:cNvSpPr>
          <p:nvPr>
            <p:ph type="title"/>
          </p:nvPr>
        </p:nvSpPr>
        <p:spPr/>
        <p:txBody>
          <a:bodyPr/>
          <a:lstStyle/>
          <a:p>
            <a:pPr algn="ctr"/>
            <a:r>
              <a:rPr i="1" u="sng" smtClean="0">
                <a:effectLst>
                  <a:outerShdw blurRad="38100" dist="38100" dir="2700000" algn="tl">
                    <a:srgbClr val="000000">
                      <a:alpha val="43137"/>
                    </a:srgbClr>
                  </a:outerShdw>
                </a:effectLst>
              </a:rPr>
              <a:t>Trojan horse</a:t>
            </a:r>
            <a:endParaRPr lang="ru-RU"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en-US" b="0" i="1" u="sng" dirty="0" smtClean="0">
                <a:effectLst>
                  <a:outerShdw blurRad="38100" dist="38100" dir="2700000" algn="tl">
                    <a:srgbClr val="000000">
                      <a:alpha val="43137"/>
                    </a:srgbClr>
                  </a:outerShdw>
                </a:effectLst>
              </a:rPr>
              <a:t>Troy then</a:t>
            </a:r>
            <a:endParaRPr lang="ru-RU" b="0" i="1" u="sng" dirty="0">
              <a:effectLst>
                <a:outerShdw blurRad="38100" dist="38100" dir="2700000" algn="tl">
                  <a:srgbClr val="000000">
                    <a:alpha val="43137"/>
                  </a:srgbClr>
                </a:outerShdw>
              </a:effectLst>
            </a:endParaRPr>
          </a:p>
        </p:txBody>
      </p:sp>
      <p:pic>
        <p:nvPicPr>
          <p:cNvPr id="7" name="Содержимое 6" descr="last_charge_of_the_amazons_by_zpapageo.jpg"/>
          <p:cNvPicPr>
            <a:picLocks noGrp="1" noChangeAspect="1"/>
          </p:cNvPicPr>
          <p:nvPr>
            <p:ph sz="half" idx="2"/>
          </p:nvPr>
        </p:nvPicPr>
        <p:blipFill>
          <a:blip r:embed="rId2"/>
          <a:stretch>
            <a:fillRect/>
          </a:stretch>
        </p:blipFill>
        <p:spPr>
          <a:xfrm>
            <a:off x="457200" y="2851637"/>
            <a:ext cx="4038600" cy="2506189"/>
          </a:xfrm>
          <a:prstGeom prst="rect">
            <a:avLst/>
          </a:prstGeom>
          <a:ln w="88900" cap="sq" cmpd="thickThin">
            <a:solidFill>
              <a:srgbClr val="000000"/>
            </a:solidFill>
            <a:prstDash val="solid"/>
            <a:miter lim="800000"/>
          </a:ln>
          <a:effectLst>
            <a:innerShdw blurRad="76200">
              <a:srgbClr val="000000"/>
            </a:innerShdw>
          </a:effectLst>
        </p:spPr>
      </p:pic>
      <p:pic>
        <p:nvPicPr>
          <p:cNvPr id="8" name="Содержимое 7" descr="1326276188_001.jpg"/>
          <p:cNvPicPr>
            <a:picLocks noGrp="1" noChangeAspect="1"/>
          </p:cNvPicPr>
          <p:nvPr>
            <p:ph sz="quarter" idx="4"/>
          </p:nvPr>
        </p:nvPicPr>
        <p:blipFill>
          <a:blip r:embed="rId3" cstate="print"/>
          <a:stretch>
            <a:fillRect/>
          </a:stretch>
        </p:blipFill>
        <p:spPr>
          <a:xfrm>
            <a:off x="5014024" y="2857496"/>
            <a:ext cx="3310128" cy="2474440"/>
          </a:xfrm>
          <a:prstGeom prst="rect">
            <a:avLst/>
          </a:prstGeom>
          <a:ln w="88900" cap="sq" cmpd="thickThin">
            <a:solidFill>
              <a:srgbClr val="000000"/>
            </a:solidFill>
            <a:prstDash val="solid"/>
            <a:miter lim="800000"/>
          </a:ln>
          <a:effectLst>
            <a:innerShdw blurRad="76200">
              <a:srgbClr val="000000"/>
            </a:innerShdw>
          </a:effectLst>
        </p:spPr>
      </p:pic>
      <p:sp>
        <p:nvSpPr>
          <p:cNvPr id="5" name="Заголовок 4"/>
          <p:cNvSpPr>
            <a:spLocks noGrp="1"/>
          </p:cNvSpPr>
          <p:nvPr>
            <p:ph type="title"/>
          </p:nvPr>
        </p:nvSpPr>
        <p:spPr/>
        <p:txBody>
          <a:bodyPr/>
          <a:lstStyle/>
          <a:p>
            <a:pPr algn="ctr"/>
            <a:r>
              <a:rPr i="1" u="sng" smtClean="0">
                <a:effectLst>
                  <a:outerShdw blurRad="38100" dist="38100" dir="2700000" algn="tl">
                    <a:srgbClr val="000000">
                      <a:alpha val="43137"/>
                    </a:srgbClr>
                  </a:outerShdw>
                </a:effectLst>
              </a:rPr>
              <a:t>Troy at different times</a:t>
            </a:r>
            <a:endParaRPr lang="ru-RU" i="1" u="sng" dirty="0">
              <a:effectLst>
                <a:outerShdw blurRad="38100" dist="38100" dir="2700000" algn="tl">
                  <a:srgbClr val="000000">
                    <a:alpha val="43137"/>
                  </a:srgbClr>
                </a:outerShdw>
              </a:effectLst>
            </a:endParaRPr>
          </a:p>
        </p:txBody>
      </p:sp>
      <p:sp>
        <p:nvSpPr>
          <p:cNvPr id="6" name="Текст 5"/>
          <p:cNvSpPr>
            <a:spLocks noGrp="1"/>
          </p:cNvSpPr>
          <p:nvPr>
            <p:ph type="body" idx="3"/>
          </p:nvPr>
        </p:nvSpPr>
        <p:spPr/>
        <p:txBody>
          <a:bodyPr/>
          <a:lstStyle/>
          <a:p>
            <a:pPr algn="ctr"/>
            <a:r>
              <a:rPr lang="en-US" b="0" i="1" u="sng" dirty="0" smtClean="0">
                <a:effectLst>
                  <a:outerShdw blurRad="38100" dist="38100" dir="2700000" algn="tl">
                    <a:srgbClr val="000000">
                      <a:alpha val="43137"/>
                    </a:srgbClr>
                  </a:outerShdw>
                </a:effectLst>
              </a:rPr>
              <a:t>Troy is now</a:t>
            </a:r>
            <a:endParaRPr lang="ru-RU" b="0"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429264"/>
            <a:ext cx="8229600" cy="1219200"/>
          </a:xfrm>
        </p:spPr>
        <p:txBody>
          <a:bodyPr>
            <a:noAutofit/>
          </a:bodyPr>
          <a:lstStyle/>
          <a:p>
            <a:r>
              <a:rPr sz="2000" i="1" smtClean="0">
                <a:effectLst>
                  <a:outerShdw blurRad="38100" dist="38100" dir="2700000" algn="tl">
                    <a:srgbClr val="000000">
                      <a:alpha val="43137"/>
                    </a:srgbClr>
                  </a:outerShdw>
                </a:effectLst>
              </a:rPr>
              <a:t>During excavations scientists have concluded that the first Troyan village was a Bunarbashi fortress and how archeologists think,it happened about 3000 years ago.As for the origin of Troyan that historians reading ancient Egiptian's and Greek manuscripts have learned that before the Troyan people called -"Teucers",who was very brave and warlike people.Also I can to say ,that all their achivments were gloriful not only in our modern films or TV programmes and in the Homer's poems such as "The Illiad" and "Odyssey".What i can to say about their life that it was a war,because the Troyan had very few allies and the most nations tried,by all means,to assign the territory of Troya because they were very convenient not only for trading but for the warfare doings against other nations.These people didn't know,what is it</a:t>
            </a:r>
            <a:r>
              <a:rPr sz="2000" i="1" smtClean="0">
                <a:effectLst>
                  <a:outerShdw blurRad="38100" dist="38100" dir="2700000" algn="tl">
                    <a:srgbClr val="000000">
                      <a:alpha val="43137"/>
                    </a:srgbClr>
                  </a:outerShdw>
                </a:effectLst>
              </a:rPr>
              <a:t>,</a:t>
            </a:r>
            <a:r>
              <a:rPr sz="2000" i="1" smtClean="0">
                <a:effectLst>
                  <a:outerShdw blurRad="38100" dist="38100" dir="2700000" algn="tl">
                    <a:srgbClr val="000000">
                      <a:alpha val="43137"/>
                    </a:srgbClr>
                  </a:outerShdw>
                </a:effectLst>
              </a:rPr>
              <a:t> quiet</a:t>
            </a:r>
            <a:r>
              <a:rPr sz="2000" i="1" smtClean="0">
                <a:effectLst>
                  <a:outerShdw blurRad="38100" dist="38100" dir="2700000" algn="tl">
                    <a:srgbClr val="000000">
                      <a:alpha val="43137"/>
                    </a:srgbClr>
                  </a:outerShdw>
                </a:effectLst>
              </a:rPr>
              <a:t> </a:t>
            </a:r>
            <a:r>
              <a:rPr sz="2000" i="1" smtClean="0">
                <a:effectLst>
                  <a:outerShdw blurRad="38100" dist="38100" dir="2700000" algn="tl">
                    <a:srgbClr val="000000">
                      <a:alpha val="43137"/>
                    </a:srgbClr>
                  </a:outerShdw>
                </a:effectLst>
              </a:rPr>
              <a:t>and peaceful life because all history of Troya was built on the bones of the dead soldiers who gave their lifes for the welfare future of their people,the same millitary and fearless as the gods themselves</a:t>
            </a:r>
            <a:r>
              <a:rPr sz="2000" i="1" smtClean="0">
                <a:effectLst>
                  <a:outerShdw blurRad="38100" dist="38100" dir="2700000" algn="tl">
                    <a:srgbClr val="000000">
                      <a:alpha val="43137"/>
                    </a:srgbClr>
                  </a:outerShdw>
                </a:effectLst>
              </a:rPr>
              <a:t>!</a:t>
            </a:r>
            <a:br>
              <a:rPr sz="2000" i="1" smtClean="0">
                <a:effectLst>
                  <a:outerShdw blurRad="38100" dist="38100" dir="2700000" algn="tl">
                    <a:srgbClr val="000000">
                      <a:alpha val="43137"/>
                    </a:srgbClr>
                  </a:outerShdw>
                </a:effectLst>
              </a:rPr>
            </a:br>
            <a:r>
              <a:rPr sz="2000" i="1" smtClean="0">
                <a:effectLst>
                  <a:outerShdw blurRad="38100" dist="38100" dir="2700000" algn="tl">
                    <a:srgbClr val="000000">
                      <a:alpha val="43137"/>
                    </a:srgbClr>
                  </a:outerShdw>
                </a:effectLst>
              </a:rPr>
              <a:t>The first settlements found in Hissarlik was a fortress with a diameter of less than 100 m and, obviously, there were over a long period</a:t>
            </a:r>
            <a:r>
              <a:rPr sz="2000" i="1" smtClean="0">
                <a:effectLst>
                  <a:outerShdw blurRad="38100" dist="38100" dir="2700000" algn="tl">
                    <a:srgbClr val="000000">
                      <a:alpha val="43137"/>
                    </a:srgbClr>
                  </a:outerShdw>
                </a:effectLst>
              </a:rPr>
              <a:t>.</a:t>
            </a:r>
            <a:r>
              <a:rPr sz="2000" i="1" smtClean="0">
                <a:effectLst>
                  <a:outerShdw blurRad="38100" dist="38100" dir="2700000" algn="tl">
                    <a:srgbClr val="000000">
                      <a:alpha val="43137"/>
                    </a:srgbClr>
                  </a:outerShdw>
                </a:effectLst>
              </a:rPr>
              <a:t> During this period, Troy is a vast settlement, enclosed with strong walls with towers of the penalty. Major excavations of 1988 showed that the population of the city in Homer's era was between six and ten thousand inhabitants - at the time, a very impressive number</a:t>
            </a:r>
            <a:r>
              <a:rPr sz="2000" i="1" smtClean="0">
                <a:effectLst>
                  <a:outerShdw blurRad="38100" dist="38100" dir="2700000" algn="tl">
                    <a:srgbClr val="000000">
                      <a:alpha val="43137"/>
                    </a:srgbClr>
                  </a:outerShdw>
                </a:effectLst>
              </a:rPr>
              <a:t>.</a:t>
            </a:r>
            <a:r>
              <a:rPr sz="2000" i="1" smtClean="0">
                <a:effectLst>
                  <a:outerShdw blurRad="38100" dist="38100" dir="2700000" algn="tl">
                    <a:srgbClr val="000000">
                      <a:alpha val="43137"/>
                    </a:srgbClr>
                  </a:outerShdw>
                </a:effectLst>
              </a:rPr>
              <a:t> downtown area was approximately 170 thousand m², the citadel -. 23 thousand square meters</a:t>
            </a:r>
            <a:r>
              <a:rPr sz="2000" i="1" smtClean="0">
                <a:effectLst>
                  <a:outerShdw blurRad="38100" dist="38100" dir="2700000" algn="tl">
                    <a:srgbClr val="000000">
                      <a:alpha val="43137"/>
                    </a:srgbClr>
                  </a:outerShdw>
                </a:effectLst>
              </a:rPr>
              <a:t>.</a:t>
            </a:r>
            <a:r>
              <a:rPr sz="2000" i="1" smtClean="0">
                <a:effectLst>
                  <a:outerShdw blurRad="38100" dist="38100" dir="2700000" algn="tl">
                    <a:srgbClr val="000000">
                      <a:alpha val="43137"/>
                    </a:srgbClr>
                  </a:outerShdw>
                </a:effectLst>
              </a:rPr>
              <a:t> The first is known Troy died due to fire</a:t>
            </a:r>
            <a:endParaRPr lang="ru-RU" sz="20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TotalTime>
  <Words>171</Words>
  <PresentationFormat>Экран (4:3)</PresentationFormat>
  <Paragraphs>10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Бумажная</vt:lpstr>
      <vt:lpstr>Trojan war</vt:lpstr>
      <vt:lpstr>The outbreak of war</vt:lpstr>
      <vt:lpstr>War of the Trojans and the Greeks</vt:lpstr>
      <vt:lpstr>Trojan horse</vt:lpstr>
      <vt:lpstr>Troy at different times</vt:lpstr>
      <vt:lpstr>During excavations scientists have concluded that the first Troyan village was a Bunarbashi fortress and how archeologists think,it happened about 3000 years ago.As for the origin of Troyan that historians reading ancient Egiptian's and Greek manuscripts have learned that before the Troyan people called -"Teucers",who was very brave and warlike people.Also I can to say ,that all their achivments were gloriful not only in our modern films or TV programmes and in the Homer's poems such as "The Illiad" and "Odyssey".What i can to say about their life that it was a war,because the Troyan had very few allies and the most nations tried,by all means,to assign the territory of Troya because they were very convenient not only for trading but for the warfare doings against other nations.These people didn't know,what is it, quiet and peaceful life because all history of Troya was built on the bones of the dead soldiers who gave their lifes for the welfare future of their people,the same millitary and fearless as the gods themselves! The first settlements found in Hissarlik was a fortress with a diameter of less than 100 m and, obviously, there were over a long period. During this period, Troy is a vast settlement, enclosed with strong walls with towers of the penalty. Major excavations of 1988 showed that the population of the city in Homer's era was between six and ten thousand inhabitants - at the time, a very impressive number. downtown area was approximately 170 thousand m², the citadel -. 23 thousand square meters. The first is known Troy died due to fire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Ярослав</dc:creator>
  <cp:lastModifiedBy>Ярослав</cp:lastModifiedBy>
  <cp:revision>10</cp:revision>
  <dcterms:created xsi:type="dcterms:W3CDTF">2017-01-30T14:13:49Z</dcterms:created>
  <dcterms:modified xsi:type="dcterms:W3CDTF">2017-02-27T18:14:00Z</dcterms:modified>
</cp:coreProperties>
</file>